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29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3" r:id="rId6"/>
    <p:sldId id="264" r:id="rId7"/>
    <p:sldId id="265" r:id="rId8"/>
    <p:sldId id="272" r:id="rId9"/>
    <p:sldId id="266" r:id="rId10"/>
    <p:sldId id="268" r:id="rId11"/>
    <p:sldId id="269" r:id="rId12"/>
    <p:sldId id="270" r:id="rId13"/>
    <p:sldId id="271" r:id="rId14"/>
    <p:sldId id="273" r:id="rId15"/>
    <p:sldId id="276" r:id="rId16"/>
    <p:sldId id="277" r:id="rId17"/>
    <p:sldId id="275" r:id="rId18"/>
    <p:sldId id="282" r:id="rId19"/>
    <p:sldId id="284" r:id="rId20"/>
    <p:sldId id="278" r:id="rId21"/>
    <p:sldId id="283" r:id="rId22"/>
    <p:sldId id="280" r:id="rId23"/>
    <p:sldId id="281" r:id="rId24"/>
    <p:sldId id="285" r:id="rId25"/>
    <p:sldId id="286" r:id="rId26"/>
    <p:sldId id="287" r:id="rId27"/>
    <p:sldId id="261" r:id="rId28"/>
    <p:sldId id="279" r:id="rId29"/>
    <p:sldId id="288" r:id="rId30"/>
    <p:sldId id="289" r:id="rId31"/>
    <p:sldId id="292" r:id="rId32"/>
    <p:sldId id="294" r:id="rId33"/>
    <p:sldId id="296" r:id="rId34"/>
    <p:sldId id="297" r:id="rId35"/>
    <p:sldId id="298" r:id="rId36"/>
    <p:sldId id="291" r:id="rId37"/>
    <p:sldId id="293" r:id="rId38"/>
    <p:sldId id="299" r:id="rId39"/>
    <p:sldId id="300" r:id="rId40"/>
    <p:sldId id="290" r:id="rId41"/>
    <p:sldId id="274" r:id="rId42"/>
    <p:sldId id="30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4" d="100"/>
          <a:sy n="44" d="100"/>
        </p:scale>
        <p:origin x="54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2A09-2D58-4BE0-8DD2-7A9424630782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B51D-D706-4228-9157-7CB1828BD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2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2A09-2D58-4BE0-8DD2-7A9424630782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B51D-D706-4228-9157-7CB1828BD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8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2A09-2D58-4BE0-8DD2-7A9424630782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B51D-D706-4228-9157-7CB1828BD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2A09-2D58-4BE0-8DD2-7A9424630782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B51D-D706-4228-9157-7CB1828BD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5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2A09-2D58-4BE0-8DD2-7A9424630782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B51D-D706-4228-9157-7CB1828BD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2A09-2D58-4BE0-8DD2-7A9424630782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B51D-D706-4228-9157-7CB1828BD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7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2A09-2D58-4BE0-8DD2-7A9424630782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B51D-D706-4228-9157-7CB1828BD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2A09-2D58-4BE0-8DD2-7A9424630782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B51D-D706-4228-9157-7CB1828BD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4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2A09-2D58-4BE0-8DD2-7A9424630782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B51D-D706-4228-9157-7CB1828BD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8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2A09-2D58-4BE0-8DD2-7A9424630782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B51D-D706-4228-9157-7CB1828BD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6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2A09-2D58-4BE0-8DD2-7A9424630782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B51D-D706-4228-9157-7CB1828BD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5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3000">
              <a:schemeClr val="accent6">
                <a:lumMod val="60000"/>
                <a:lumOff val="40000"/>
              </a:schemeClr>
            </a:gs>
            <a:gs pos="90344">
              <a:schemeClr val="accent6">
                <a:lumMod val="75000"/>
              </a:schemeClr>
            </a:gs>
            <a:gs pos="83000">
              <a:schemeClr val="accent6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62A09-2D58-4BE0-8DD2-7A9424630782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B51D-D706-4228-9157-7CB1828BD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Carve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Outs???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RA-903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9722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Total Acquisition Calculations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6360"/>
            <a:ext cx="10515600" cy="4890604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Homesite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 Acre X $9,184.00	=	$9,184.00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Residence			=	$83,000.00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SLI					=	$20,000.00</a:t>
            </a:r>
          </a:p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(Septic, Landscaping/Trees,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Gravel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Drive, Well, Deck)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($3,500 + $5,000.00 + $2,000 + $4,000 + $5,500)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Other Buildings		=	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$500.00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___   ______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			=	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$112,684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99" y="1267216"/>
            <a:ext cx="11826001" cy="45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22" y="801804"/>
            <a:ext cx="11934001" cy="552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52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Partial 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Acquisition of a Carved Out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Homesite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0346"/>
            <a:ext cx="10515600" cy="476661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Remainder NOT Declared an Uneconomic Remnant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offer based on partial acquisition 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Value of Carve Out – After Value of Carve Out = Acquisition Price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Remainder Declared an Uneconomic Remnant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Remainder 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a Buildable Lot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offers based on the total carved out acquisition price and the partial carved out acquisition price.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Remainder IS a Buildable Lot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offer based on total carved out acquisition price.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Remainder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Declared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Uneconomic Remnant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One offer based on partial acquisition </a:t>
            </a:r>
          </a:p>
          <a:p>
            <a:pPr lvl="1"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Before Value of Carve Out – After Value of Carve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  <a:p>
            <a:pPr marL="457200" lvl="1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Acquisition Price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5" y="313892"/>
            <a:ext cx="12055501" cy="625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934" y="169092"/>
            <a:ext cx="6675751" cy="65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Before Value of Carve Out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>
            <a:normAutofit/>
          </a:bodyPr>
          <a:lstStyle/>
          <a:p>
            <a:pPr marL="228600" lvl="1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Home Site</a:t>
            </a:r>
          </a:p>
          <a:p>
            <a:pPr marL="228600" lvl="1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marL="228600" lvl="1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Residence</a:t>
            </a:r>
          </a:p>
          <a:p>
            <a:pPr marL="228600" lvl="1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marL="228600" lvl="1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SLI</a:t>
            </a:r>
          </a:p>
          <a:p>
            <a:pPr marL="228600" lvl="1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marL="228600" lvl="1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Other Buildings</a:t>
            </a:r>
          </a:p>
          <a:p>
            <a:pPr marL="228600" lvl="1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marL="228600" lvl="1" indent="0" algn="ctr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Before Value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67" y="1013046"/>
            <a:ext cx="11812501" cy="45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40" y="804721"/>
            <a:ext cx="11394001" cy="53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8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a carve-out?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carve out is needed when a parcel to be acquired is larger than a typical size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homesite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or a multifamily or multiuse property.  The evaluator must first determine what size is typical in the subject’s neighborhood.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 Value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Homesite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1.5 Acres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$17,500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=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$26,250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Residence		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=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$79,000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SLI				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=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$37,000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(Septic, Landscaping/Trees,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Drive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Well)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($4,500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$6,500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$24,500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$1,500)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Other Buildings			=	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$0.00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___   ______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=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142,250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1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999" y="95354"/>
            <a:ext cx="9166501" cy="667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5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61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744"/>
            <a:ext cx="10515600" cy="4914219"/>
          </a:xfrm>
        </p:spPr>
        <p:txBody>
          <a:bodyPr/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Homesite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0.25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Acres X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$6,500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=	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$1,625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Residence				=	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$0.00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						=	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$600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(Septic, Landscaping/Trees, Gravel Drive, Well)</a:t>
            </a: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($0.00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$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$0.00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$1,500)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Buildings			=	</a:t>
            </a:r>
            <a:r>
              <a:rPr lang="en-US" sz="32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$0.00</a:t>
            </a:r>
            <a:r>
              <a:rPr lang="en-US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   ______</a:t>
            </a:r>
          </a:p>
          <a:p>
            <a:pPr lvl="0"/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=	</a:t>
            </a: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$2,225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40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Acquisition Price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Before Value $142,250</a:t>
            </a:r>
          </a:p>
          <a:p>
            <a:pPr marL="0" indent="0" algn="ctr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</a:p>
          <a:p>
            <a:pPr marL="0" indent="0" algn="ctr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After Value $2,225</a:t>
            </a:r>
          </a:p>
          <a:p>
            <a:pPr marL="0" indent="0" algn="ctr">
              <a:buNone/>
            </a:pP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Partial Acquisition Price = $140,025</a:t>
            </a:r>
          </a:p>
        </p:txBody>
      </p:sp>
    </p:spTree>
    <p:extLst>
      <p:ext uri="{BB962C8B-B14F-4D97-AF65-F5344CB8AC3E}">
        <p14:creationId xmlns:p14="http://schemas.microsoft.com/office/powerpoint/2010/main" val="3630385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3" y="1097748"/>
            <a:ext cx="11995201" cy="46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35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85" y="888890"/>
            <a:ext cx="11781001" cy="50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67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Remainder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Declared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Uneconomic Remnant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Remainder is </a:t>
            </a: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 Buildable Lot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Remainder </a:t>
            </a:r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Buildable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Lot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00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Uneconomic Remainder is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b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Buildable Lot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offers based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  <a:p>
            <a:pPr marL="0" indent="0"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total carved out acquisition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partial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carved out acquisition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470" y="314278"/>
            <a:ext cx="8131501" cy="623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186" y="258232"/>
            <a:ext cx="5733000" cy="63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determines if a carve-out is necessary?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evaluator determines the portion of the acquisition price to attribute to the typical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homesite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by reviewing the appraisal and using the price actually paid for the portion of the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homesite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acquired.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Before Value of Carve Out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>
            <a:normAutofit/>
          </a:bodyPr>
          <a:lstStyle/>
          <a:p>
            <a:pPr marL="228600" lvl="1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Home Site</a:t>
            </a:r>
          </a:p>
          <a:p>
            <a:pPr marL="228600" lvl="1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marL="228600" lvl="1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Residence</a:t>
            </a:r>
          </a:p>
          <a:p>
            <a:pPr marL="228600" lvl="1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marL="228600" lvl="1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SLI</a:t>
            </a:r>
          </a:p>
          <a:p>
            <a:pPr marL="228600" lvl="1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marL="228600" lvl="1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Other Buildings</a:t>
            </a:r>
          </a:p>
          <a:p>
            <a:pPr marL="228600" lvl="1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marL="228600" lvl="1" indent="0" algn="ctr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Before Value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 Value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Homesite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1.2 Acres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$11,500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=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$13,800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Residence		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=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$197,200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SLI				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=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$15,500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Other Buildings			=	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$0.00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___   ______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=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$226,500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06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61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744"/>
            <a:ext cx="10515600" cy="4914219"/>
          </a:xfrm>
        </p:spPr>
        <p:txBody>
          <a:bodyPr/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Homesite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0.331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Acres X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$550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=	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$180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Residence				=	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$0.00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						=	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$0.00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			=	</a:t>
            </a:r>
            <a:r>
              <a:rPr lang="en-US" sz="32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$0.00</a:t>
            </a:r>
            <a:r>
              <a:rPr lang="en-US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   ______</a:t>
            </a:r>
          </a:p>
          <a:p>
            <a:pPr lvl="0"/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=	</a:t>
            </a: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10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7" y="1032435"/>
            <a:ext cx="12045601" cy="46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7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12" y="671178"/>
            <a:ext cx="11934001" cy="552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20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Uneconomic Remainder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b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Buildable Lot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One offer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  <a:p>
            <a:pPr marL="0" indent="0"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total carved out acquisition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</a:p>
        </p:txBody>
      </p:sp>
    </p:spTree>
    <p:extLst>
      <p:ext uri="{BB962C8B-B14F-4D97-AF65-F5344CB8AC3E}">
        <p14:creationId xmlns:p14="http://schemas.microsoft.com/office/powerpoint/2010/main" val="11425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507" y="33570"/>
            <a:ext cx="9342001" cy="67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11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99" y="50764"/>
            <a:ext cx="8359201" cy="677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066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 Value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Homesite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2.0 Acres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$25,000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=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$50,000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Residence		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=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$220,000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SLI				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=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$20,000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Other Buildings			=	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$0.00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___   ______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=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$290,000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701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7" y="1075975"/>
            <a:ext cx="12102301" cy="46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Consideration must be given to locations of driveways, fences, outbuildings, gardens, and pools, and to the area maintained, cleared, and mowed for residential use.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0" y="475555"/>
            <a:ext cx="12045601" cy="588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Remainder NOT Declared an Uneconomic Remnant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offer based on partial acquisition 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Value of Carve Out – After Value of Carve Out = Acquisition Price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Remainder Declared an Uneconomic Remnant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Remainder is NOT a Buildable Lot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offers based on the total carved out acquisition price and the partial carved out acquisition price.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Remainder IS a Buildable Lot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offer based on total carved out acquisition price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448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4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75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Carve Outs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8057"/>
            <a:ext cx="10515600" cy="484890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Total Acquisition of a Carved Out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Homesite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Partial Acquisition of a Carved Out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Homesite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Remainder </a:t>
            </a:r>
            <a:r>
              <a:rPr lang="en-US" sz="3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Declared an Uneconomic Remnant</a:t>
            </a:r>
          </a:p>
          <a:p>
            <a:pPr lvl="2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Remainder </a:t>
            </a:r>
            <a:r>
              <a:rPr lang="en-US" sz="3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Declared an Uneconomic Remnant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Remainder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Buildable Lot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Remainder </a:t>
            </a:r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Buildable Lot</a:t>
            </a:r>
          </a:p>
        </p:txBody>
      </p:sp>
    </p:spTree>
    <p:extLst>
      <p:ext uri="{BB962C8B-B14F-4D97-AF65-F5344CB8AC3E}">
        <p14:creationId xmlns:p14="http://schemas.microsoft.com/office/powerpoint/2010/main" val="71240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2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Total Acquisition of a Carved Out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Homesite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7322"/>
            <a:ext cx="10515600" cy="4549641"/>
          </a:xfrm>
        </p:spPr>
        <p:txBody>
          <a:bodyPr>
            <a:normAutofit lnSpcReduction="10000"/>
          </a:bodyPr>
          <a:lstStyle/>
          <a:p>
            <a:pPr marL="457200"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offer based on total carved out acquisition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</a:p>
          <a:p>
            <a:pPr marL="228600" lvl="1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Home Site</a:t>
            </a:r>
          </a:p>
          <a:p>
            <a:pPr marL="228600" lvl="1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marL="228600" lvl="1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Residence</a:t>
            </a:r>
          </a:p>
          <a:p>
            <a:pPr marL="228600" lvl="1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marL="228600" lvl="1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SLI</a:t>
            </a:r>
          </a:p>
          <a:p>
            <a:pPr marL="228600" lvl="1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marL="228600" lvl="1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Other Buildings</a:t>
            </a:r>
          </a:p>
          <a:p>
            <a:pPr marL="228600" lvl="1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marL="228600" lvl="1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Acquisition Price</a:t>
            </a:r>
          </a:p>
          <a:p>
            <a:pPr marL="914400" lvl="2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1" y="685660"/>
            <a:ext cx="12109501" cy="580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5" y="684507"/>
            <a:ext cx="11981251" cy="552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28" y="743180"/>
            <a:ext cx="11850751" cy="553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b47a5aad-adfb-4dac-9d3f-47090e67d565">General</Section>
    <Day xmlns="b47a5aad-adfb-4dac-9d3f-47090e67d565">Thursday</Day>
    <Year xmlns="b47a5aad-adfb-4dac-9d3f-47090e67d565">2016</Year>
    <Speakers xmlns="b47a5aad-adfb-4dac-9d3f-47090e67d565">Tony Moore</Speakers>
  </documentManagement>
</p:properties>
</file>

<file path=customXml/itemProps1.xml><?xml version="1.0" encoding="utf-8"?>
<ds:datastoreItem xmlns:ds="http://schemas.openxmlformats.org/officeDocument/2006/customXml" ds:itemID="{68DD7C4B-1E2B-4293-9D44-8D4D46013BBE}"/>
</file>

<file path=customXml/itemProps2.xml><?xml version="1.0" encoding="utf-8"?>
<ds:datastoreItem xmlns:ds="http://schemas.openxmlformats.org/officeDocument/2006/customXml" ds:itemID="{8873E671-0D2F-49C3-BB0E-6DABD699004E}"/>
</file>

<file path=customXml/itemProps3.xml><?xml version="1.0" encoding="utf-8"?>
<ds:datastoreItem xmlns:ds="http://schemas.openxmlformats.org/officeDocument/2006/customXml" ds:itemID="{5BBF3A7B-DF7D-4C0E-AE21-023A1AC3ACA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509</Words>
  <Application>Microsoft Office PowerPoint</Application>
  <PresentationFormat>Widescreen</PresentationFormat>
  <Paragraphs>138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Theme</vt:lpstr>
      <vt:lpstr>Carve Outs???</vt:lpstr>
      <vt:lpstr>Why do a carve-out?</vt:lpstr>
      <vt:lpstr>Who determines if a carve-out is necessary?</vt:lpstr>
      <vt:lpstr>PowerPoint Presentation</vt:lpstr>
      <vt:lpstr>Types of Carve Outs</vt:lpstr>
      <vt:lpstr>Total Acquisition of a Carved Out Homesite</vt:lpstr>
      <vt:lpstr>PowerPoint Presentation</vt:lpstr>
      <vt:lpstr>PowerPoint Presentation</vt:lpstr>
      <vt:lpstr>PowerPoint Presentation</vt:lpstr>
      <vt:lpstr>Total Acquisition Calculations</vt:lpstr>
      <vt:lpstr>PowerPoint Presentation</vt:lpstr>
      <vt:lpstr>PowerPoint Presentation</vt:lpstr>
      <vt:lpstr>Partial Acquisition of a Carved Out Homesite</vt:lpstr>
      <vt:lpstr>Remainder NOT Declared  Uneconomic Remnant</vt:lpstr>
      <vt:lpstr>PowerPoint Presentation</vt:lpstr>
      <vt:lpstr>PowerPoint Presentation</vt:lpstr>
      <vt:lpstr>Before Value of Carve Out</vt:lpstr>
      <vt:lpstr>PowerPoint Presentation</vt:lpstr>
      <vt:lpstr>PowerPoint Presentation</vt:lpstr>
      <vt:lpstr>Before Value</vt:lpstr>
      <vt:lpstr>PowerPoint Presentation</vt:lpstr>
      <vt:lpstr>After Value</vt:lpstr>
      <vt:lpstr>Acquisition Price</vt:lpstr>
      <vt:lpstr>PowerPoint Presentation</vt:lpstr>
      <vt:lpstr>PowerPoint Presentation</vt:lpstr>
      <vt:lpstr>Remainder IS Declared an Uneconomic Remnant</vt:lpstr>
      <vt:lpstr>Uneconomic Remainder is NOT  a Buildable Lot</vt:lpstr>
      <vt:lpstr>PowerPoint Presentation</vt:lpstr>
      <vt:lpstr>PowerPoint Presentation</vt:lpstr>
      <vt:lpstr>Before Value of Carve Out</vt:lpstr>
      <vt:lpstr>Before Value</vt:lpstr>
      <vt:lpstr>After Value</vt:lpstr>
      <vt:lpstr>PowerPoint Presentation</vt:lpstr>
      <vt:lpstr>PowerPoint Presentation</vt:lpstr>
      <vt:lpstr>Uneconomic Remainder IS  a Buildable Lot</vt:lpstr>
      <vt:lpstr>PowerPoint Presentation</vt:lpstr>
      <vt:lpstr>PowerPoint Presentation</vt:lpstr>
      <vt:lpstr>Before Value</vt:lpstr>
      <vt:lpstr>PowerPoint Presentation</vt:lpstr>
      <vt:lpstr>PowerPoint Presentation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Carve Outs???</dc:title>
  <dc:creator>Moore, Tony E (KYTC-D04)</dc:creator>
  <cp:lastModifiedBy>Moore, Tony E (KYTC-D04)</cp:lastModifiedBy>
  <cp:revision>48</cp:revision>
  <dcterms:created xsi:type="dcterms:W3CDTF">2016-08-24T20:03:16Z</dcterms:created>
  <dcterms:modified xsi:type="dcterms:W3CDTF">2016-09-02T18:40:52Z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